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1"/>
  </p:notesMasterIdLst>
  <p:sldIdLst>
    <p:sldId id="483" r:id="rId2"/>
    <p:sldId id="672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61" r:id="rId87"/>
    <p:sldId id="674" r:id="rId88"/>
    <p:sldId id="358" r:id="rId89"/>
    <p:sldId id="359" r:id="rId90"/>
    <p:sldId id="360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8" r:id="rId128"/>
    <p:sldId id="399" r:id="rId129"/>
    <p:sldId id="400" r:id="rId130"/>
    <p:sldId id="401" r:id="rId131"/>
    <p:sldId id="402" r:id="rId132"/>
    <p:sldId id="403" r:id="rId133"/>
    <p:sldId id="404" r:id="rId134"/>
    <p:sldId id="405" r:id="rId135"/>
    <p:sldId id="406" r:id="rId136"/>
    <p:sldId id="407" r:id="rId137"/>
    <p:sldId id="408" r:id="rId138"/>
    <p:sldId id="484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6" r:id="rId147"/>
    <p:sldId id="417" r:id="rId148"/>
    <p:sldId id="418" r:id="rId149"/>
    <p:sldId id="419" r:id="rId150"/>
    <p:sldId id="420" r:id="rId151"/>
    <p:sldId id="421" r:id="rId152"/>
    <p:sldId id="516" r:id="rId153"/>
    <p:sldId id="517" r:id="rId154"/>
    <p:sldId id="593" r:id="rId155"/>
    <p:sldId id="604" r:id="rId156"/>
    <p:sldId id="616" r:id="rId157"/>
    <p:sldId id="607" r:id="rId158"/>
    <p:sldId id="608" r:id="rId159"/>
    <p:sldId id="605" r:id="rId160"/>
    <p:sldId id="606" r:id="rId161"/>
    <p:sldId id="609" r:id="rId162"/>
    <p:sldId id="611" r:id="rId163"/>
    <p:sldId id="613" r:id="rId164"/>
    <p:sldId id="612" r:id="rId165"/>
    <p:sldId id="614" r:id="rId166"/>
    <p:sldId id="615" r:id="rId167"/>
    <p:sldId id="625" r:id="rId168"/>
    <p:sldId id="485" r:id="rId169"/>
    <p:sldId id="486" r:id="rId170"/>
    <p:sldId id="487" r:id="rId171"/>
    <p:sldId id="488" r:id="rId172"/>
    <p:sldId id="489" r:id="rId173"/>
    <p:sldId id="490" r:id="rId174"/>
    <p:sldId id="491" r:id="rId175"/>
    <p:sldId id="492" r:id="rId176"/>
    <p:sldId id="493" r:id="rId177"/>
    <p:sldId id="494" r:id="rId178"/>
    <p:sldId id="495" r:id="rId179"/>
    <p:sldId id="496" r:id="rId180"/>
    <p:sldId id="497" r:id="rId181"/>
    <p:sldId id="498" r:id="rId182"/>
    <p:sldId id="499" r:id="rId183"/>
    <p:sldId id="500" r:id="rId184"/>
    <p:sldId id="501" r:id="rId185"/>
    <p:sldId id="464" r:id="rId186"/>
    <p:sldId id="257" r:id="rId187"/>
    <p:sldId id="465" r:id="rId188"/>
    <p:sldId id="466" r:id="rId189"/>
    <p:sldId id="467" r:id="rId190"/>
    <p:sldId id="468" r:id="rId191"/>
    <p:sldId id="469" r:id="rId192"/>
    <p:sldId id="470" r:id="rId193"/>
    <p:sldId id="471" r:id="rId194"/>
    <p:sldId id="472" r:id="rId195"/>
    <p:sldId id="473" r:id="rId196"/>
    <p:sldId id="507" r:id="rId197"/>
    <p:sldId id="508" r:id="rId198"/>
    <p:sldId id="513" r:id="rId199"/>
    <p:sldId id="623" r:id="rId200"/>
    <p:sldId id="624" r:id="rId201"/>
    <p:sldId id="510" r:id="rId202"/>
    <p:sldId id="512" r:id="rId203"/>
    <p:sldId id="511" r:id="rId204"/>
    <p:sldId id="619" r:id="rId205"/>
    <p:sldId id="515" r:id="rId206"/>
    <p:sldId id="620" r:id="rId207"/>
    <p:sldId id="514" r:id="rId208"/>
    <p:sldId id="621" r:id="rId209"/>
    <p:sldId id="617" r:id="rId210"/>
    <p:sldId id="618" r:id="rId211"/>
    <p:sldId id="626" r:id="rId212"/>
    <p:sldId id="622" r:id="rId213"/>
    <p:sldId id="475" r:id="rId214"/>
    <p:sldId id="476" r:id="rId215"/>
    <p:sldId id="477" r:id="rId216"/>
    <p:sldId id="478" r:id="rId217"/>
    <p:sldId id="479" r:id="rId218"/>
    <p:sldId id="480" r:id="rId219"/>
    <p:sldId id="481" r:id="rId220"/>
    <p:sldId id="482" r:id="rId221"/>
    <p:sldId id="673" r:id="rId222"/>
    <p:sldId id="643" r:id="rId223"/>
    <p:sldId id="641" r:id="rId224"/>
    <p:sldId id="642" r:id="rId225"/>
    <p:sldId id="644" r:id="rId226"/>
    <p:sldId id="645" r:id="rId227"/>
    <p:sldId id="646" r:id="rId228"/>
    <p:sldId id="647" r:id="rId229"/>
    <p:sldId id="648" r:id="rId230"/>
    <p:sldId id="649" r:id="rId231"/>
    <p:sldId id="654" r:id="rId232"/>
    <p:sldId id="655" r:id="rId233"/>
    <p:sldId id="656" r:id="rId234"/>
    <p:sldId id="657" r:id="rId235"/>
    <p:sldId id="658" r:id="rId236"/>
    <p:sldId id="659" r:id="rId237"/>
    <p:sldId id="660" r:id="rId238"/>
    <p:sldId id="661" r:id="rId239"/>
    <p:sldId id="662" r:id="rId240"/>
    <p:sldId id="664" r:id="rId241"/>
    <p:sldId id="663" r:id="rId242"/>
    <p:sldId id="665" r:id="rId243"/>
    <p:sldId id="666" r:id="rId244"/>
    <p:sldId id="668" r:id="rId245"/>
    <p:sldId id="669" r:id="rId246"/>
    <p:sldId id="667" r:id="rId247"/>
    <p:sldId id="670" r:id="rId248"/>
    <p:sldId id="671" r:id="rId249"/>
    <p:sldId id="652" r:id="rId250"/>
    <p:sldId id="653" r:id="rId251"/>
    <p:sldId id="627" r:id="rId252"/>
    <p:sldId id="628" r:id="rId253"/>
    <p:sldId id="629" r:id="rId254"/>
    <p:sldId id="631" r:id="rId255"/>
    <p:sldId id="634" r:id="rId256"/>
    <p:sldId id="630" r:id="rId257"/>
    <p:sldId id="636" r:id="rId258"/>
    <p:sldId id="632" r:id="rId259"/>
    <p:sldId id="633" r:id="rId260"/>
    <p:sldId id="637" r:id="rId261"/>
    <p:sldId id="635" r:id="rId262"/>
    <p:sldId id="639" r:id="rId263"/>
    <p:sldId id="638" r:id="rId264"/>
    <p:sldId id="640" r:id="rId265"/>
    <p:sldId id="502" r:id="rId266"/>
    <p:sldId id="503" r:id="rId267"/>
    <p:sldId id="504" r:id="rId268"/>
    <p:sldId id="505" r:id="rId269"/>
    <p:sldId id="506" r:id="rId2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0F9E-2C52-4A6B-9505-C8F649FFF1BC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490F-DBA6-42F2-82A8-38CF4AC1D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7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3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94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145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8100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2501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240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3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7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0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1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3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charts.gitla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10.128.0.1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zh-TW" altLang="en-US" dirty="0"/>
              <a:t> </a:t>
            </a:r>
            <a:r>
              <a:rPr lang="en-US" altLang="zh-TW" dirty="0"/>
              <a:t>CI/CD</a:t>
            </a:r>
            <a:r>
              <a:rPr lang="zh-TW" altLang="en-US" dirty="0"/>
              <a:t>與</a:t>
            </a:r>
            <a:r>
              <a:rPr lang="en-US" altLang="zh-TW" dirty="0" err="1"/>
              <a:t>kubernetes</a:t>
            </a:r>
            <a:r>
              <a:rPr lang="zh-TW" altLang="en-US" dirty="0"/>
              <a:t>持續整合實務班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/>
              <a:t>: </a:t>
            </a:r>
            <a:r>
              <a:rPr lang="zh-TW" altLang="en-US" dirty="0"/>
              <a:t>周育緯</a:t>
            </a:r>
          </a:p>
        </p:txBody>
      </p:sp>
    </p:spTree>
    <p:extLst>
      <p:ext uri="{BB962C8B-B14F-4D97-AF65-F5344CB8AC3E}">
        <p14:creationId xmlns:p14="http://schemas.microsoft.com/office/powerpoint/2010/main" val="3438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3158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8786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86300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deployment/nginx/nginx-deploy.yaml</a:t>
            </a:r>
            <a:endParaRPr kumimoji="1" lang="en-US" altLang="zh-TW" dirty="0"/>
          </a:p>
          <a:p>
            <a:r>
              <a:rPr kumimoji="1" lang="zh-TW" altLang="en-US" dirty="0"/>
              <a:t>再一次進行部署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/>
              <a:t>deployment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nginx-deployment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r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60775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77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9335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16419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8812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95612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83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560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81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70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604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535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85593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4055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5306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33993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1499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42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4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2022/6/28</a:t>
            </a:fld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61315" y="1461572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service/nginx-</a:t>
            </a:r>
            <a:r>
              <a:rPr lang="en-US" altLang="zh-TW" dirty="0" err="1">
                <a:latin typeface="Times New Roman" panose="02020603050405020304" pitchFamily="18" charset="0"/>
              </a:rPr>
              <a:t>service.yaml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16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65036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03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0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2022/6/28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635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360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01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862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147911-1761-B9E5-97F6-524D54017EAF}"/>
              </a:ext>
            </a:extLst>
          </p:cNvPr>
          <p:cNvSpPr txBox="1"/>
          <p:nvPr/>
        </p:nvSpPr>
        <p:spPr>
          <a:xfrm>
            <a:off x="480767" y="4392891"/>
            <a:ext cx="56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backned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1455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3589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625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</a:rPr>
              <a:t>docker-</a:t>
            </a:r>
            <a:r>
              <a:rPr lang="en-US" altLang="zh-TW" sz="3200" u="sng" dirty="0" err="1">
                <a:latin typeface="Times New Roman" panose="02020603050405020304" pitchFamily="18" charset="0"/>
              </a:rPr>
              <a:t>devops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433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46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81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485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75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44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/pods/nginx-secret-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10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696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51330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1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9391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849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11543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https://artifacthub.io/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</a:t>
            </a:r>
          </a:p>
          <a:p>
            <a:pPr lvl="1"/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chmod</a:t>
            </a:r>
            <a:r>
              <a:rPr kumimoji="1" lang="en-US" altLang="zh-TW" dirty="0"/>
              <a:t> -R 755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6F96C-F987-86BA-82AB-3A8EBEC9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 (</a:t>
            </a:r>
            <a:r>
              <a:rPr kumimoji="1" lang="zh-TW" altLang="en-US" dirty="0"/>
              <a:t>升版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B13C0-6ED9-70E6-4243-BAB6EBEC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upgrade {release name}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05562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rPr dirty="0"/>
              <a:t>(Dev)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rPr dirty="0"/>
              <a:t>(Ops)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相互合作模式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避免開發出難維護、穩定性差的產品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168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370962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 err="1"/>
              <a:t>DevOps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適用模式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169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80410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2210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170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64665980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171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67222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172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6681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173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673097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174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9535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175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26052327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176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145875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177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6064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178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5979144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179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083668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0582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213911679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885477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82639026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748450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242178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185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4393610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gitlab</a:t>
            </a:r>
            <a:r>
              <a:rPr lang="en-US" altLang="zh-TW" dirty="0"/>
              <a:t> agent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docker</a:t>
            </a:r>
            <a:r>
              <a:rPr lang="en-US" altLang="zh-TW" dirty="0"/>
              <a:t> run -e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</a:t>
            </a:r>
            <a:r>
              <a:rPr lang="en-US" altLang="zh-TW" dirty="0">
                <a:highlight>
                  <a:srgbClr val="00FFFF"/>
                </a:highlight>
              </a:rPr>
              <a:t>://{{VM1</a:t>
            </a:r>
            <a:r>
              <a:rPr lang="zh-TW" altLang="en-US" dirty="0">
                <a:highlight>
                  <a:srgbClr val="00FFFF"/>
                </a:highlight>
              </a:rPr>
              <a:t>內部</a:t>
            </a:r>
            <a:r>
              <a:rPr lang="en-US" altLang="zh-TW" dirty="0">
                <a:highlight>
                  <a:srgbClr val="00FFFF"/>
                </a:highlight>
              </a:rPr>
              <a:t>IP}}</a:t>
            </a:r>
            <a:r>
              <a:rPr lang="en-US" altLang="zh-TW" dirty="0"/>
              <a:t>';</a:t>
            </a:r>
            <a:r>
              <a:rPr lang="en-US" altLang="zh-TW" dirty="0" err="1"/>
              <a:t>prometheus_monitoring</a:t>
            </a:r>
            <a:r>
              <a:rPr lang="en-US" altLang="zh-TW" dirty="0"/>
              <a:t>['enable'] = </a:t>
            </a:r>
            <a:r>
              <a:rPr lang="en-US" altLang="zh-TW" dirty="0" err="1"/>
              <a:t>false;gitlab_kas</a:t>
            </a:r>
            <a:r>
              <a:rPr lang="en-US" altLang="zh-TW" dirty="0"/>
              <a:t>['enable'] = true;" -d -p 443:443 -p 80:80 -p 10022:22 --name </a:t>
            </a:r>
            <a:r>
              <a:rPr lang="en-US" altLang="zh-TW" dirty="0" err="1"/>
              <a:t>gitlab</a:t>
            </a:r>
            <a:r>
              <a:rPr lang="en-US" altLang="zh-TW" dirty="0"/>
              <a:t> --restart always -v $HOME/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r>
              <a:rPr lang="en-US" altLang="zh-TW" dirty="0"/>
              <a:t>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/logs:/</a:t>
            </a:r>
            <a:r>
              <a:rPr lang="en-US" altLang="zh-TW" dirty="0" err="1"/>
              <a:t>var</a:t>
            </a:r>
            <a:r>
              <a:rPr lang="en-US" altLang="zh-TW" dirty="0"/>
              <a:t>/log/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/data:/</a:t>
            </a:r>
            <a:r>
              <a:rPr lang="en-US" altLang="zh-TW" dirty="0" err="1"/>
              <a:t>var</a:t>
            </a:r>
            <a:r>
              <a:rPr lang="en-US" altLang="zh-TW" dirty="0"/>
              <a:t>/opt/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 err="1"/>
              <a:t>gitlab</a:t>
            </a:r>
            <a:r>
              <a:rPr lang="en-US" altLang="zh-TW" dirty="0"/>
              <a:t>/gitlab-ce:14.7.0-ce.0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92577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ENV (-e)</a:t>
            </a:r>
          </a:p>
          <a:p>
            <a:pPr marL="742950" lvl="1" indent="-285750">
              <a:defRPr sz="2800"/>
            </a:pPr>
            <a:r>
              <a:rPr dirty="0" err="1"/>
              <a:t>external_url</a:t>
            </a:r>
            <a:r>
              <a:rPr dirty="0"/>
              <a:t> </a:t>
            </a:r>
          </a:p>
          <a:p>
            <a:pPr marL="1143000" lvl="2" indent="-228600">
              <a:defRPr sz="2400"/>
            </a:pPr>
            <a:r>
              <a:rPr dirty="0"/>
              <a:t>'http://{vm1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rPr dirty="0"/>
              <a:t>ip}';</a:t>
            </a:r>
          </a:p>
          <a:p>
            <a:pPr lvl="1">
              <a:defRPr sz="2400"/>
            </a:pPr>
            <a:r>
              <a:rPr dirty="0" err="1"/>
              <a:t>prometheus_monitoring</a:t>
            </a:r>
            <a:r>
              <a:rPr dirty="0"/>
              <a:t>['enable'] = false;</a:t>
            </a:r>
            <a:endParaRPr lang="en-US" dirty="0"/>
          </a:p>
          <a:p>
            <a:pPr lvl="2">
              <a:defRPr sz="2400"/>
            </a:pPr>
            <a:r>
              <a:rPr lang="zh-TW" altLang="en-US" dirty="0"/>
              <a:t>監控不啟用</a:t>
            </a:r>
            <a:r>
              <a:rPr lang="en-US" altLang="zh-TW" dirty="0"/>
              <a:t>(</a:t>
            </a:r>
            <a:r>
              <a:rPr lang="zh-TW" altLang="en-US" dirty="0"/>
              <a:t>資源使用較高</a:t>
            </a:r>
            <a:r>
              <a:rPr lang="en-US" altLang="zh-TW" dirty="0"/>
              <a:t>)</a:t>
            </a:r>
            <a:endParaRPr lang="en-US" dirty="0"/>
          </a:p>
          <a:p>
            <a:pPr lvl="1">
              <a:defRPr sz="2400"/>
            </a:pPr>
            <a:r>
              <a:rPr lang="en-US" altLang="zh-TW" dirty="0" err="1"/>
              <a:t>gitlab_kas</a:t>
            </a:r>
            <a:r>
              <a:rPr lang="en-US" altLang="zh-TW" dirty="0"/>
              <a:t>['enable'] = true;</a:t>
            </a:r>
          </a:p>
          <a:p>
            <a:pPr lvl="2">
              <a:defRPr sz="2400"/>
            </a:pPr>
            <a:r>
              <a:rPr lang="zh-TW" altLang="en-US" dirty="0"/>
              <a:t>啟用</a:t>
            </a:r>
            <a:r>
              <a:rPr lang="en-US" altLang="zh-TW" dirty="0"/>
              <a:t>Agent server for </a:t>
            </a:r>
            <a:r>
              <a:rPr lang="en-US" altLang="zh-TW" dirty="0" err="1"/>
              <a:t>kubernetes</a:t>
            </a:r>
            <a:endParaRPr dirty="0"/>
          </a:p>
          <a:p>
            <a:r>
              <a:rPr dirty="0"/>
              <a:t>Detach (-d)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8042833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465660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9585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00411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190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590447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191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83169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192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674855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193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8532967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194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776185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195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00" y="1347730"/>
            <a:ext cx="7730233" cy="55102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6984991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949A88-19DF-E3C2-FA8C-BF054601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Gitlab CI/CD Kubernetes Runner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DE3522-F685-C6BD-B166-70D5B7B70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2098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0A0FCF-03EB-3F36-455D-4828EDCD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Runner </a:t>
            </a:r>
            <a:r>
              <a:rPr lang="zh-TW" altLang="en-US" dirty="0"/>
              <a:t>前準備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341A6F-F06F-1889-9146-27C5D228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–classic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repo add 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https://charts.gitlab.io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ns </a:t>
            </a:r>
            <a:r>
              <a:rPr lang="en-US" altLang="zh-TW" dirty="0" err="1"/>
              <a:t>gitlab</a:t>
            </a:r>
            <a:r>
              <a:rPr lang="en-US" altLang="zh-TW" dirty="0"/>
              <a:t>-runner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644571-2841-2C55-339D-DAE9E9E2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35" y="2246968"/>
            <a:ext cx="8775700" cy="736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6E6CB9-E4B3-91E3-926A-845C3CBC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4433"/>
            <a:ext cx="12192000" cy="1072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B12C0A-B755-298C-2788-EBCFD2614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491163"/>
            <a:ext cx="833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7970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95DF-BE9D-A028-C8B2-135DF9A1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/>
              <a:t>runner </a:t>
            </a:r>
            <a:r>
              <a:rPr kumimoji="1" lang="zh-TW" altLang="en-US" dirty="0"/>
              <a:t>版本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0F10-B960-9D9E-875A-54B11FF3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repo -l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14A23E-796D-8D64-4739-8418AFB3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58" y="2681723"/>
            <a:ext cx="8204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188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docker-devops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 err="1"/>
              <a:t>gitlabUrl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http://10.128.0.10/</a:t>
            </a:r>
            <a:endParaRPr lang="en-US" altLang="zh-TW" dirty="0"/>
          </a:p>
          <a:p>
            <a:pPr lvl="2"/>
            <a:r>
              <a:rPr lang="en-US" altLang="zh-TW" dirty="0" err="1"/>
              <a:t>GitLab</a:t>
            </a:r>
            <a:r>
              <a:rPr lang="en-US" altLang="zh-TW" dirty="0"/>
              <a:t> server </a:t>
            </a:r>
            <a:r>
              <a:rPr lang="zh-TW" altLang="en-US" dirty="0"/>
              <a:t>所在位置</a:t>
            </a:r>
            <a:endParaRPr lang="en-US" altLang="zh-TW" dirty="0"/>
          </a:p>
          <a:p>
            <a:pPr lvl="1"/>
            <a:r>
              <a:rPr lang="en-US" altLang="zh-TW" dirty="0" err="1"/>
              <a:t>runnerRegistrationToken</a:t>
            </a:r>
            <a:r>
              <a:rPr lang="en-US" altLang="zh-TW" dirty="0"/>
              <a:t>: "FiyVgc6gEnEai39jsdYg“</a:t>
            </a:r>
          </a:p>
          <a:p>
            <a:pPr lvl="2"/>
            <a:r>
              <a:rPr lang="en-US" altLang="zh-TW" dirty="0"/>
              <a:t>Runner token</a:t>
            </a:r>
          </a:p>
          <a:p>
            <a:pPr lvl="1"/>
            <a:r>
              <a:rPr lang="en-US" altLang="zh-TW" dirty="0" err="1"/>
              <a:t>rbac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create: true</a:t>
            </a:r>
          </a:p>
          <a:p>
            <a:pPr lvl="3"/>
            <a:r>
              <a:rPr lang="zh-TW" altLang="en-US" dirty="0"/>
              <a:t>啟用</a:t>
            </a:r>
            <a:r>
              <a:rPr lang="en-US" altLang="zh-TW" dirty="0" err="1"/>
              <a:t>rbac</a:t>
            </a:r>
            <a:endParaRPr lang="en-US" altLang="zh-TW" dirty="0"/>
          </a:p>
          <a:p>
            <a:pPr lvl="2"/>
            <a:r>
              <a:rPr lang="en-US" altLang="zh-TW" dirty="0" err="1"/>
              <a:t>clusterWideAccess</a:t>
            </a:r>
            <a:r>
              <a:rPr lang="en-US" altLang="zh-TW" dirty="0"/>
              <a:t>: true</a:t>
            </a:r>
          </a:p>
          <a:p>
            <a:pPr lvl="1"/>
            <a:endParaRPr lang="en-US" altLang="zh-TW" dirty="0"/>
          </a:p>
          <a:p>
            <a:pPr lvl="3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425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2D91-D711-3550-1FBD-938EEEB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E1527-7DAC-38EB-16E3-FAC15B17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</a:p>
          <a:p>
            <a:r>
              <a:rPr kumimoji="1" lang="en-US" altLang="zh-TW" dirty="0"/>
              <a:t>Kubernetes</a:t>
            </a:r>
          </a:p>
          <a:p>
            <a:r>
              <a:rPr kumimoji="1" lang="en-US" altLang="zh-TW" dirty="0"/>
              <a:t>Helm</a:t>
            </a:r>
          </a:p>
          <a:p>
            <a:r>
              <a:rPr kumimoji="1" lang="en-US" altLang="zh-TW" dirty="0"/>
              <a:t>GitLab CI/CD</a:t>
            </a:r>
          </a:p>
          <a:p>
            <a:pPr lvl="1"/>
            <a:r>
              <a:rPr kumimoji="1" lang="zh-TW" altLang="en-US" dirty="0"/>
              <a:t>環境部署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image build and push</a:t>
            </a:r>
          </a:p>
          <a:p>
            <a:pPr lvl="1"/>
            <a:r>
              <a:rPr kumimoji="1" lang="zh-TW" altLang="en-US" dirty="0"/>
              <a:t>單元測試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SonarQube</a:t>
            </a:r>
          </a:p>
          <a:p>
            <a:pPr lvl="1"/>
            <a:r>
              <a:rPr kumimoji="1" lang="zh-TW" altLang="en-US" dirty="0"/>
              <a:t>部署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24352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79262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docker-</a:t>
            </a:r>
            <a:r>
              <a:rPr lang="en-US" altLang="zh-TW" dirty="0" err="1"/>
              <a:t>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/>
              <a:t>runners:</a:t>
            </a:r>
          </a:p>
          <a:p>
            <a:pPr lvl="2"/>
            <a:r>
              <a:rPr lang="en-US" altLang="zh-TW" dirty="0" err="1"/>
              <a:t>config</a:t>
            </a:r>
            <a:r>
              <a:rPr lang="en-US" altLang="zh-TW" dirty="0"/>
              <a:t>: </a:t>
            </a:r>
          </a:p>
          <a:p>
            <a:pPr lvl="3"/>
            <a:r>
              <a:rPr lang="en-US" altLang="zh-TW" dirty="0"/>
              <a:t>[[</a:t>
            </a:r>
            <a:r>
              <a:rPr lang="en-US" altLang="zh-TW" dirty="0" err="1"/>
              <a:t>runners.kubernetes.volumes.host_path</a:t>
            </a:r>
            <a:r>
              <a:rPr lang="en-US" altLang="zh-TW" dirty="0"/>
              <a:t>]]</a:t>
            </a:r>
          </a:p>
          <a:p>
            <a:pPr lvl="3"/>
            <a:r>
              <a:rPr lang="en-US" altLang="zh-TW" dirty="0"/>
              <a:t>  name = "</a:t>
            </a:r>
            <a:r>
              <a:rPr lang="en-US" altLang="zh-TW" dirty="0" err="1"/>
              <a:t>docker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mount_path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read_only</a:t>
            </a:r>
            <a:r>
              <a:rPr lang="en-US" altLang="zh-TW" dirty="0"/>
              <a:t> = true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host_path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4"/>
            <a:r>
              <a:rPr lang="zh-TW" altLang="en-US" dirty="0"/>
              <a:t>讓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paththrouh</a:t>
            </a:r>
            <a:r>
              <a:rPr lang="en-US" altLang="zh-TW" dirty="0"/>
              <a:t> </a:t>
            </a:r>
            <a:r>
              <a:rPr lang="zh-TW" altLang="en-US" dirty="0"/>
              <a:t>到底下</a:t>
            </a:r>
            <a:r>
              <a:rPr lang="en-US" altLang="zh-TW" dirty="0"/>
              <a:t>VM2</a:t>
            </a:r>
            <a:r>
              <a:rPr lang="zh-TW" altLang="en-US" dirty="0"/>
              <a:t>執行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en-US" altLang="zh-TW" dirty="0"/>
              <a:t>tags: "vm2-k8s“</a:t>
            </a:r>
          </a:p>
          <a:p>
            <a:pPr lvl="3"/>
            <a:r>
              <a:rPr lang="zh-TW" altLang="en-US" dirty="0"/>
              <a:t>幫此</a:t>
            </a:r>
            <a:r>
              <a:rPr lang="en-US" altLang="zh-TW" dirty="0"/>
              <a:t>runner </a:t>
            </a:r>
            <a:r>
              <a:rPr lang="zh-TW" altLang="en-US" dirty="0"/>
              <a:t>加</a:t>
            </a:r>
            <a:r>
              <a:rPr lang="en-US" altLang="zh-TW" dirty="0"/>
              <a:t>tags</a:t>
            </a:r>
            <a:r>
              <a:rPr lang="zh-TW" altLang="en-US" dirty="0"/>
              <a:t>好選擇不同環境</a:t>
            </a:r>
            <a:endParaRPr lang="en-US" altLang="zh-TW" dirty="0"/>
          </a:p>
          <a:p>
            <a:pPr lvl="2"/>
            <a:r>
              <a:rPr lang="en-US" altLang="zh-TW" dirty="0"/>
              <a:t>privileged: true</a:t>
            </a:r>
          </a:p>
          <a:p>
            <a:pPr lvl="3"/>
            <a:r>
              <a:rPr lang="zh-TW" altLang="en-US" dirty="0"/>
              <a:t>開啟特權，用來執行</a:t>
            </a:r>
            <a:r>
              <a:rPr lang="en-US" altLang="zh-TW" dirty="0" err="1"/>
              <a:t>docker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3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56264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D176A-4F2A-7DA0-91BD-215BD18D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on k8s by 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59903-2E1B-D401-F744-F624BD92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ci-cd-runner --namespace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--version 0.37.2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1C468-986A-B5B1-4645-7D2DFF25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846"/>
            <a:ext cx="12192000" cy="22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834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03801-7D92-30FC-F7B9-617FF3EB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</a:t>
            </a:r>
            <a:r>
              <a:rPr kumimoji="1" lang="en-US" altLang="zh-TW" dirty="0" err="1"/>
              <a:t>kubernetes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B59F51-FBD1-6903-4E4B-6A02C316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 --all-namespaces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3B0C53-4331-B1BA-291E-2ED2617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184"/>
            <a:ext cx="12192000" cy="1484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979" y="4512940"/>
            <a:ext cx="701137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93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AF08-C134-9960-5BFF-3349ED17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Runner </a:t>
            </a:r>
            <a:r>
              <a:rPr kumimoji="1" lang="zh-TW" altLang="en-US"/>
              <a:t>準備完成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A80F54-57A1-3FBF-8617-8A4452040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364" y="1825625"/>
            <a:ext cx="7781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990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/>
              <a:t>2. </a:t>
            </a:r>
            <a:r>
              <a:rPr lang="zh-TW" altLang="en-US" dirty="0"/>
              <a:t>匯入</a:t>
            </a:r>
            <a:r>
              <a:rPr lang="en-US" altLang="zh-TW" dirty="0" err="1"/>
              <a:t>Kube</a:t>
            </a:r>
            <a:r>
              <a:rPr lang="en-US" altLang="zh-TW" dirty="0"/>
              <a:t> </a:t>
            </a:r>
            <a:r>
              <a:rPr lang="en-US" altLang="zh-TW" dirty="0" err="1"/>
              <a:t>config</a:t>
            </a:r>
            <a:r>
              <a:rPr lang="en-US" altLang="zh-TW" dirty="0"/>
              <a:t> file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2620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80263-A3A9-046D-A567-65D517EF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TW" altLang="en-US" dirty="0"/>
              <a:t>轉成</a:t>
            </a:r>
            <a:r>
              <a:rPr kumimoji="1" lang="en-US" altLang="zh-TW" dirty="0"/>
              <a:t>base64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7BE24-EEF2-51F6-0289-4E4B6E86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$(cat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| base64) | tr -d " "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AE83DC-EF3C-3103-AA77-C433A70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703"/>
            <a:ext cx="12026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9694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設定變數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551" y="1825625"/>
            <a:ext cx="88188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347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C732-B975-DF64-D7B9-972604B0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變數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32AA03-05E2-283B-81B2-7AE1DC02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0" y="2108994"/>
            <a:ext cx="495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780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變數設定完成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629"/>
            <a:ext cx="10515600" cy="41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491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 </a:t>
            </a:r>
            <a:r>
              <a:rPr lang="zh-TW" altLang="en-US" dirty="0"/>
              <a:t>取用 </a:t>
            </a:r>
            <a:r>
              <a:rPr lang="en-US" altLang="zh-TW" dirty="0" err="1"/>
              <a:t>kubeconfig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 $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用</a:t>
            </a:r>
            <a:r>
              <a:rPr lang="en-US" altLang="zh-TW" dirty="0"/>
              <a:t>base64 decode </a:t>
            </a:r>
            <a:r>
              <a:rPr lang="zh-TW" altLang="en-US" dirty="0"/>
              <a:t>並寫入到 </a:t>
            </a:r>
            <a:r>
              <a:rPr lang="en-US" altLang="zh-TW" dirty="0"/>
              <a:t>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r>
              <a:rPr lang="en-US" altLang="zh-TW" dirty="0"/>
              <a:t> </a:t>
            </a:r>
            <a:r>
              <a:rPr lang="en-US" altLang="zh-TW" dirty="0" err="1"/>
              <a:t>mkdir</a:t>
            </a:r>
            <a:r>
              <a:rPr lang="en-US" altLang="zh-TW" dirty="0"/>
              <a:t> 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 echo $</a:t>
            </a:r>
            <a:r>
              <a:rPr lang="en-US" altLang="zh-TW" dirty="0" err="1"/>
              <a:t>kubeconfig</a:t>
            </a:r>
            <a:r>
              <a:rPr lang="en-US" altLang="zh-TW" dirty="0"/>
              <a:t> |base64 -d &gt; 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72" y="3520437"/>
            <a:ext cx="6809224" cy="2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7036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CI</a:t>
            </a:r>
            <a:r>
              <a:rPr lang="zh-TW" altLang="en-US" dirty="0"/>
              <a:t>執行結果結果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80" y="1825625"/>
            <a:ext cx="91336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901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957374-34D6-B6C3-44E7-041A9165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dockerhub</a:t>
            </a:r>
            <a:r>
              <a:rPr lang="en-US" altLang="zh-TW" dirty="0"/>
              <a:t> username and password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59D803-3FB6-9C22-F874-6EB3938BE1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3751"/>
            <a:ext cx="5181600" cy="3675085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925CF86-4747-AD26-48E3-7CCDB15250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59923"/>
            <a:ext cx="5181600" cy="36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678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CI YAML </a:t>
            </a:r>
            <a:r>
              <a:rPr lang="zh-TW" altLang="en-US" dirty="0"/>
              <a:t>說明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2143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213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6" y="1565607"/>
            <a:ext cx="2934210" cy="468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3008668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</a:t>
            </a:r>
            <a:r>
              <a:rPr lang="en-US" dirty="0"/>
              <a:t>Global </a:t>
            </a:r>
            <a:r>
              <a:rPr dirty="0"/>
              <a:t>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採用何種</a:t>
            </a:r>
            <a:r>
              <a:rPr dirty="0"/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/>
              <a:t>建置</a:t>
            </a:r>
            <a:r>
              <a:rPr lang="en-US" altLang="zh-TW" dirty="0"/>
              <a:t>service</a:t>
            </a:r>
            <a:r>
              <a:rPr lang="zh-TW" altLang="en-US" dirty="0"/>
              <a:t>服務供</a:t>
            </a:r>
            <a:r>
              <a:rPr lang="en-US" altLang="zh-TW" dirty="0"/>
              <a:t>CI/CD</a:t>
            </a:r>
            <a:r>
              <a:rPr lang="zh-TW" altLang="en-US" dirty="0"/>
              <a:t>連線測試 </a:t>
            </a:r>
            <a:r>
              <a:rPr lang="en-US" altLang="zh-TW" dirty="0"/>
              <a:t>(e. g. PostgreSQL)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制定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順序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預設值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為</a:t>
            </a:r>
            <a:r>
              <a:rPr dirty="0" err="1"/>
              <a:t>test</a:t>
            </a:r>
            <a:endParaRPr dirty="0"/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214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8304488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lang="en-US" dirty="0"/>
              <a:t> global</a:t>
            </a:r>
            <a:r>
              <a:rPr dirty="0"/>
              <a:t>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 err="1"/>
              <a:t>before_script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 err="1"/>
              <a:t>after_script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執行完後執行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自定義環境變數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暫存文件或檔案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215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8649223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執行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shell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，每個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內必須要有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。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指定此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使用何種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image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內建置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服務供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CI/CD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連線測試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(e. g. PostgreSQL)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呼應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Stages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所設定，執行此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216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46482581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lang="en-US" altLang="zh-TW" dirty="0"/>
              <a:t>v</a:t>
            </a:r>
            <a:r>
              <a:rPr dirty="0"/>
              <a:t>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rPr dirty="0" err="1"/>
              <a:t>branch</a:t>
            </a:r>
            <a:r>
              <a:rPr dirty="0"/>
              <a:t>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/>
              <a:t>only master: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rPr dirty="0" err="1"/>
              <a:t>branch</a:t>
            </a:r>
            <a:r>
              <a:rPr dirty="0"/>
              <a:t> </a:t>
            </a:r>
            <a:r>
              <a:rPr dirty="0" err="1"/>
              <a:t>master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rPr dirty="0" err="1"/>
              <a:t>job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選擇使用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哪個</a:t>
            </a:r>
            <a:r>
              <a:rPr dirty="0" err="1"/>
              <a:t>Gitlab</a:t>
            </a:r>
            <a:r>
              <a:rPr dirty="0"/>
              <a:t>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217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0031382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Allow_failure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皆不會接著執行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cache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文件檔案暫存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/>
              <a:t>before_script</a:t>
            </a:r>
            <a:r>
              <a:rPr dirty="0"/>
              <a:t> &amp; </a:t>
            </a:r>
            <a:r>
              <a:rPr dirty="0" err="1"/>
              <a:t>after_script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Job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執行前或執行後執行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218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814674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219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9548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84150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Ci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預設變數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68" name="內容版面配置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2000"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CI_COMMIT_SHA="1ecfd275763eff1d6b4844ea3168962458c9f27a"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sz="2000" dirty="0"/>
              <a:t>export CI_COMMIT_SHORT_SHA="1ecfd275"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CI_REPOSITORY_URL="https://</a:t>
            </a:r>
            <a:r>
              <a:rPr sz="2000" dirty="0" err="1"/>
              <a:t>gitlab</a:t>
            </a:r>
            <a:r>
              <a:rPr sz="2000" dirty="0"/>
              <a:t>-ci-token:[masked]@</a:t>
            </a:r>
            <a:r>
              <a:rPr sz="2000" dirty="0" err="1"/>
              <a:t>example.com</a:t>
            </a:r>
            <a:r>
              <a:rPr sz="2000" dirty="0"/>
              <a:t>/</a:t>
            </a:r>
            <a:r>
              <a:rPr sz="2000" dirty="0" err="1"/>
              <a:t>gitlab</a:t>
            </a:r>
            <a:r>
              <a:rPr sz="2000" dirty="0"/>
              <a:t>-org/</a:t>
            </a:r>
            <a:r>
              <a:rPr sz="2000" dirty="0" err="1"/>
              <a:t>gitlab-foss.git</a:t>
            </a:r>
            <a:r>
              <a:rPr sz="2000" dirty="0"/>
              <a:t>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CI_JOB_NAME="</a:t>
            </a:r>
            <a:r>
              <a:rPr sz="2000" dirty="0" err="1"/>
              <a:t>spec:other</a:t>
            </a:r>
            <a:r>
              <a:rPr sz="2000" dirty="0"/>
              <a:t>" 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Ref: https://</a:t>
            </a:r>
            <a:r>
              <a:rPr lang="en-US" sz="2000" dirty="0" err="1"/>
              <a:t>docs.gitlab.com</a:t>
            </a:r>
            <a:r>
              <a:rPr lang="en-US" sz="2000" dirty="0"/>
              <a:t>/</a:t>
            </a:r>
            <a:r>
              <a:rPr lang="en-US" sz="2000" dirty="0" err="1"/>
              <a:t>ee</a:t>
            </a:r>
            <a:r>
              <a:rPr lang="en-US" sz="2000" dirty="0"/>
              <a:t>/ci/variables/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220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370699" y="1027906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  <p:extLst>
      <p:ext uri="{BB962C8B-B14F-4D97-AF65-F5344CB8AC3E}">
        <p14:creationId xmlns:p14="http://schemas.microsoft.com/office/powerpoint/2010/main" val="41152470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5C1679-AE45-304D-E12D-AC6B13CF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</a:t>
            </a:r>
            <a:r>
              <a:rPr lang="en-US" altLang="zh-TW" dirty="0"/>
              <a:t> .</a:t>
            </a:r>
            <a:r>
              <a:rPr lang="en-US" altLang="zh-TW" dirty="0" err="1"/>
              <a:t>gitlab-ci.yml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678DE3-079A-2DDD-ADF2-6FCF39D9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46823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F8BD3-EC6C-4CFE-5EC6-FEDE649E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撰寫</a:t>
            </a:r>
            <a:r>
              <a:rPr kumimoji="1" lang="en-US" altLang="zh-TW" dirty="0" err="1"/>
              <a:t>gitlab-ci.yml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BE45F02-2DB5-5A20-A769-7954C772D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883" y="1825625"/>
            <a:ext cx="4260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988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5158F-A6AC-C9E5-7080-A929F0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962A5-2247-0A8E-EDD8-9BAFB921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python:3 image</a:t>
            </a:r>
          </a:p>
          <a:p>
            <a:r>
              <a:rPr kumimoji="1" lang="zh-TW" altLang="en-US" dirty="0"/>
              <a:t>安裝所需套件</a:t>
            </a:r>
            <a:endParaRPr kumimoji="1" lang="en-US" altLang="zh-TW" dirty="0"/>
          </a:p>
          <a:p>
            <a:r>
              <a:rPr kumimoji="1" lang="zh-TW" altLang="en-US" dirty="0"/>
              <a:t>執行單元測試入口</a:t>
            </a:r>
            <a:r>
              <a:rPr kumimoji="1" lang="en-US" altLang="zh-TW" dirty="0" err="1"/>
              <a:t>test.py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7D80F-922C-69F8-8636-6F8C1AE5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1" y="3611352"/>
            <a:ext cx="7747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377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E62C9-1C98-7A48-BD2B-3020F508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查看單元測試執行結果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020E73A-3FC5-B7AC-E790-B71B99A5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629" y="1690688"/>
            <a:ext cx="8137916" cy="48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153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225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478237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226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2260334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VM1 </a:t>
            </a:r>
            <a:r>
              <a:rPr lang="en-US" dirty="0" err="1">
                <a:sym typeface="Helvetica"/>
              </a:rPr>
              <a:t>上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rPr dirty="0" err="1"/>
              <a:t>SonarQube</a:t>
            </a:r>
            <a:r>
              <a:rPr dirty="0"/>
              <a:t>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227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404423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228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6327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229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392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725163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230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3773568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D58FB-52DF-B4FE-579F-3571F2E0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494F199-7B66-FEEA-0C8D-9E6AC7B1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48" y="1825625"/>
            <a:ext cx="7812503" cy="4351338"/>
          </a:xfrm>
        </p:spPr>
      </p:pic>
    </p:spTree>
    <p:extLst>
      <p:ext uri="{BB962C8B-B14F-4D97-AF65-F5344CB8AC3E}">
        <p14:creationId xmlns:p14="http://schemas.microsoft.com/office/powerpoint/2010/main" val="315698227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244A4-43FD-939A-867C-C9894BD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GitLab personal access token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0021D7-6222-3426-A89D-4FACD3BC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5932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233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47" y="2154892"/>
            <a:ext cx="27940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234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235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236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182483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8072-2F6E-BF87-FDCE-A95D95F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選擇準備介接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5228EF-BBAD-04DB-0784-4F995F1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03" y="1825625"/>
            <a:ext cx="9508994" cy="4351338"/>
          </a:xfrm>
        </p:spPr>
      </p:pic>
    </p:spTree>
    <p:extLst>
      <p:ext uri="{BB962C8B-B14F-4D97-AF65-F5344CB8AC3E}">
        <p14:creationId xmlns:p14="http://schemas.microsoft.com/office/powerpoint/2010/main" val="159961269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4E2F-74A8-D009-0B7C-74612843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89B927-324E-57F5-E80A-4084D298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92" y="1825625"/>
            <a:ext cx="8224815" cy="4351338"/>
          </a:xfrm>
        </p:spPr>
      </p:pic>
    </p:spTree>
    <p:extLst>
      <p:ext uri="{BB962C8B-B14F-4D97-AF65-F5344CB8AC3E}">
        <p14:creationId xmlns:p14="http://schemas.microsoft.com/office/powerpoint/2010/main" val="21758108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106C5-A7B1-6107-9ECF-87C4F06C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Python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14D08C-4894-D59E-5017-F1A0A3F7B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36" y="1825625"/>
            <a:ext cx="5914528" cy="4351338"/>
          </a:xfrm>
        </p:spPr>
      </p:pic>
    </p:spTree>
    <p:extLst>
      <p:ext uri="{BB962C8B-B14F-4D97-AF65-F5344CB8AC3E}">
        <p14:creationId xmlns:p14="http://schemas.microsoft.com/office/powerpoint/2010/main" val="3856834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612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20B07-875C-69A8-392D-0D5FC2A8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C337229-9547-3114-9A39-006930BBA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014" y="1825625"/>
            <a:ext cx="8865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3510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985A0-1554-E775-C32F-133817FF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lang="en-US" altLang="zh-TW" dirty="0"/>
              <a:t>sonar-</a:t>
            </a:r>
            <a:r>
              <a:rPr lang="en-US" altLang="zh-TW" dirty="0" err="1"/>
              <a:t>project.properties</a:t>
            </a:r>
            <a:r>
              <a:rPr lang="zh-TW" altLang="en-US" dirty="0"/>
              <a:t>，替換</a:t>
            </a:r>
            <a:r>
              <a:rPr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1987E97-F89E-0655-17DD-69B12ADB3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601" y="1825625"/>
            <a:ext cx="67487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1449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EB31-6C56-F8BE-2FB1-51F153E3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CI/CD </a:t>
            </a:r>
            <a:r>
              <a:rPr kumimoji="1" lang="zh-TW" altLang="en-US" dirty="0"/>
              <a:t>新增變數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315CDF-89B5-4984-2D0F-F25ED1AC9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70" y="1825625"/>
            <a:ext cx="7720859" cy="4351338"/>
          </a:xfrm>
        </p:spPr>
      </p:pic>
    </p:spTree>
    <p:extLst>
      <p:ext uri="{BB962C8B-B14F-4D97-AF65-F5344CB8AC3E}">
        <p14:creationId xmlns:p14="http://schemas.microsoft.com/office/powerpoint/2010/main" val="149278007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C8EE7-C116-24DB-EC34-7DE471B6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493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點擊</a:t>
            </a:r>
            <a:r>
              <a:rPr kumimoji="1" lang="en-US" altLang="zh-TW" dirty="0"/>
              <a:t>Generate a token </a:t>
            </a:r>
            <a:r>
              <a:rPr kumimoji="1" lang="zh-TW" altLang="en-US" dirty="0"/>
              <a:t>產生一筆</a:t>
            </a:r>
            <a:r>
              <a:rPr kumimoji="1" lang="en-US" altLang="zh-TW" dirty="0"/>
              <a:t>SonarQube token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FB9C7-B2EB-92F5-B2D5-D464C544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SONAR_TOKEN: sqp_bea6d2a3f8a240b9f08e0dda103e284d62c4d1dc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524F09-3917-8FB7-A1BD-1B8493AF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19" y="2547329"/>
            <a:ext cx="6902632" cy="41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6256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2F0E2-3505-AD70-967B-4BCA4F1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SONAR_HOST_URL: http://{VM1 </a:t>
            </a:r>
            <a:r>
              <a:rPr lang="zh-TW" altLang="en-US" dirty="0"/>
              <a:t>內網</a:t>
            </a:r>
            <a:r>
              <a:rPr lang="en-US" altLang="zh-TW" dirty="0"/>
              <a:t> IP}:9000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6F2C86-5094-E8CF-CBB1-27C03CC9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58" y="1825625"/>
            <a:ext cx="60776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2602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39F58-E013-9D5E-7911-61C2F9F4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SONAR_TOKEN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285176-7AD2-5F50-ED64-E9A0FDB87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515" y="1825625"/>
            <a:ext cx="61029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0242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54B0E-597A-3B7D-BB30-4B7F610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變數檢查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FFDFE5A-5D73-8B1D-327A-804B0956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76" y="1825625"/>
            <a:ext cx="10115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8153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A60F7-0038-7BEF-4FE3-E537681F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Pipeline 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</a:t>
            </a:r>
            <a:r>
              <a:rPr kumimoji="1" lang="zh-TW" altLang="en-US" dirty="0"/>
              <a:t> 狀態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64E4B37-6BA4-19E0-6FFE-1BE32E56C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64" y="1825625"/>
            <a:ext cx="9656471" cy="4351338"/>
          </a:xfrm>
        </p:spPr>
      </p:pic>
    </p:spTree>
    <p:extLst>
      <p:ext uri="{BB962C8B-B14F-4D97-AF65-F5344CB8AC3E}">
        <p14:creationId xmlns:p14="http://schemas.microsoft.com/office/powerpoint/2010/main" val="15613245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D45CE-AF0E-CCB0-B494-5F640648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 掃描運行情況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2FA4F11-4392-B721-A061-BAA706AE5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70" y="1825625"/>
            <a:ext cx="74220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2240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249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2F4366-BE6D-5BFD-A4B9-81BBE22B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184"/>
            <a:ext cx="12192000" cy="54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250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6E7E3E-B9D4-0EE8-B5A8-5399A1B7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67" y="1906087"/>
            <a:ext cx="8610599" cy="45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67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CBC7E-86B4-D1BB-E4BE-3B859B5F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build and push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32E407-CBA1-6E28-D4A4-09D9EEF3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661444"/>
            <a:ext cx="8966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1361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A837C-755C-70BC-79E4-1DC21366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pipeline </a:t>
            </a:r>
            <a:r>
              <a:rPr kumimoji="1" lang="zh-TW" altLang="en-US" dirty="0"/>
              <a:t>狀態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C8B388-8F20-D8C7-3FD1-628633B4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623DA3-F891-4CA0-BABD-4E85B99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62" y="1690688"/>
            <a:ext cx="5700772" cy="50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5386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A864C-F0FD-0A45-31B0-F406B6C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上傳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9F72F6-2A4A-61ED-9DA1-85056729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42" y="1825625"/>
            <a:ext cx="7184316" cy="4351338"/>
          </a:xfrm>
        </p:spPr>
      </p:pic>
    </p:spTree>
    <p:extLst>
      <p:ext uri="{BB962C8B-B14F-4D97-AF65-F5344CB8AC3E}">
        <p14:creationId xmlns:p14="http://schemas.microsoft.com/office/powerpoint/2010/main" val="330077360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1325F-9AAE-9CF2-2719-53B11D16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設定全域變數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8433B-75B0-8FA7-B411-CB468B0F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variables:</a:t>
            </a:r>
          </a:p>
          <a:p>
            <a:pPr lvl="1"/>
            <a:r>
              <a:rPr lang="en-US" altLang="zh-TW" dirty="0"/>
              <a:t>FLASKNAME: flask-$CI_COMMIT_REF_NAME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AC618B-5708-77DA-199E-BD4806FF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97" y="3095429"/>
            <a:ext cx="5270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408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2D376-1D36-3361-E330-D53B4253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k8s namespace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35F174-E663-0C92-2A01-1604048C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286794"/>
            <a:ext cx="717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769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38882-7DA3-9F12-ED53-CD79C17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77E75-CF85-060F-4764-74805FBA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"s/flask/$FLASKNAME/g "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用變數</a:t>
            </a:r>
            <a:r>
              <a:rPr lang="en-US" altLang="zh-TW" dirty="0"/>
              <a:t>$FLASKNAME</a:t>
            </a:r>
            <a:r>
              <a:rPr lang="zh-TW" altLang="en-US" dirty="0"/>
              <a:t> 值</a:t>
            </a:r>
            <a:r>
              <a:rPr kumimoji="1" lang="zh-TW" altLang="en-US" dirty="0"/>
              <a:t>取代掉</a:t>
            </a:r>
            <a:r>
              <a:rPr lang="en-US" altLang="zh-TW" dirty="0"/>
              <a:t>flask-</a:t>
            </a:r>
            <a:r>
              <a:rPr lang="en-US" altLang="zh-TW" dirty="0" err="1"/>
              <a:t>ns.yaml</a:t>
            </a:r>
            <a:r>
              <a:rPr lang="zh-TW" altLang="en-US" dirty="0"/>
              <a:t>檔案裡的</a:t>
            </a:r>
            <a:r>
              <a:rPr lang="en-US" altLang="zh-TW" dirty="0"/>
              <a:t>flask</a:t>
            </a:r>
          </a:p>
          <a:p>
            <a:r>
              <a:rPr lang="en-US" altLang="zh-TW" dirty="0"/>
              <a:t>cat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檢查替換成果</a:t>
            </a:r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-f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lang="en-US" altLang="zh-TW" dirty="0"/>
              <a:t>Apply namespace</a:t>
            </a:r>
          </a:p>
        </p:txBody>
      </p:sp>
    </p:spTree>
    <p:extLst>
      <p:ext uri="{BB962C8B-B14F-4D97-AF65-F5344CB8AC3E}">
        <p14:creationId xmlns:p14="http://schemas.microsoft.com/office/powerpoint/2010/main" val="3047811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32CDB-7FE5-9DE3-5138-47D50C3C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建立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AAE54-5FC7-1454-4E45-7D07DD0F4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6BAF14-F18C-7841-FA12-76AE75DE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71" y="2374900"/>
            <a:ext cx="665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6179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3539-99D7-4B26-D490-144F969D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平行並行</a:t>
            </a:r>
            <a:r>
              <a:rPr kumimoji="1" lang="en-US" altLang="zh-TW" dirty="0"/>
              <a:t>: 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k8s 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22F03-42E6-EDB6-7A63-EE8D533F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Stage </a:t>
            </a:r>
            <a:r>
              <a:rPr kumimoji="1" lang="zh-TW" altLang="en-US" dirty="0"/>
              <a:t>皆設為</a:t>
            </a:r>
            <a:r>
              <a:rPr kumimoji="1" lang="en-US" altLang="zh-TW" dirty="0"/>
              <a:t>deploy</a:t>
            </a:r>
            <a:r>
              <a:rPr kumimoji="1" lang="zh-TW" altLang="en-US" dirty="0"/>
              <a:t>：無相依性，可同時並行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1F69E-DACC-3B1F-59EA-84278752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9" y="2491023"/>
            <a:ext cx="7773945" cy="16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015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F3217-D582-6E81-C9F9-3233A92B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DF6ADB-534A-DB2A-7CAE-5C9993DA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"s/master/$CI_COMMIT_REF_NAME/g" deployment/flask-</a:t>
            </a:r>
            <a:r>
              <a:rPr lang="en-US" altLang="zh-TW" dirty="0" err="1"/>
              <a:t>api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-</a:t>
            </a:r>
            <a:r>
              <a:rPr lang="en-US" altLang="zh-TW" dirty="0" err="1"/>
              <a:t>deploy.yaml</a:t>
            </a:r>
            <a:endParaRPr lang="en-US" altLang="zh-TW" dirty="0"/>
          </a:p>
          <a:p>
            <a:pPr lvl="1"/>
            <a:r>
              <a:rPr kumimoji="1" lang="zh-TW" altLang="en-US" dirty="0"/>
              <a:t>替換掉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內的</a:t>
            </a:r>
            <a:r>
              <a:rPr kumimoji="1" lang="en-US" altLang="zh-TW" dirty="0"/>
              <a:t>container image tag, </a:t>
            </a:r>
            <a:r>
              <a:rPr kumimoji="1" lang="zh-TW" altLang="en-US" dirty="0"/>
              <a:t>從</a:t>
            </a:r>
            <a:r>
              <a:rPr kumimoji="1" lang="en-US" altLang="zh-TW" dirty="0"/>
              <a:t>master </a:t>
            </a:r>
            <a:r>
              <a:rPr kumimoji="1" lang="zh-TW" altLang="en-US" dirty="0"/>
              <a:t>換成本次</a:t>
            </a:r>
            <a:r>
              <a:rPr kumimoji="1" lang="en-US" altLang="zh-TW" dirty="0"/>
              <a:t>commit </a:t>
            </a:r>
            <a:r>
              <a:rPr kumimoji="1" lang="zh-TW" altLang="en-US" dirty="0"/>
              <a:t>的分支名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9C77-95BB-85C5-4D7F-0FA1003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5" y="3355442"/>
            <a:ext cx="9232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45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16823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CB50A-42FC-DDD2-54DD-D27BA058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deployment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9F3D14-1654-C625-D728-56887913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67" y="1825625"/>
            <a:ext cx="5104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54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87DCB-6AD2-B185-DB56-F9742736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4D26-FF3E-52FC-0D45-0EA4CFA4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無需替換</a:t>
            </a:r>
            <a:endParaRPr kumimoji="1" lang="en-US" altLang="zh-TW" dirty="0"/>
          </a:p>
          <a:p>
            <a:r>
              <a:rPr kumimoji="1" lang="zh-TW" altLang="en-US" dirty="0"/>
              <a:t>部署完成用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servce</a:t>
            </a:r>
            <a:r>
              <a:rPr kumimoji="1" lang="en-US" altLang="zh-TW" dirty="0"/>
              <a:t> -n $FLASKNAME </a:t>
            </a:r>
            <a:r>
              <a:rPr kumimoji="1" lang="zh-TW" altLang="en-US" dirty="0"/>
              <a:t>資訊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1D43E7-3B6C-F215-AF51-1456FC46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051175"/>
            <a:ext cx="6959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6452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89D5A-AE16-860C-D72E-89CC7D61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5A0E7A-8CA8-3959-EB42-326DD34C9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28" y="1825625"/>
            <a:ext cx="51471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72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3024-2D29-3A52-A952-0502FAF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5559-172C-F309-CFAE-5A29BEA8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flask-master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1CD82-4E1E-0178-832D-897E6113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177"/>
            <a:ext cx="12192000" cy="39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592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D78F2-5DF3-3365-9C3A-16AF7303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 </a:t>
            </a:r>
            <a:r>
              <a:rPr kumimoji="1" lang="zh-TW" altLang="en-US" dirty="0"/>
              <a:t>進行連線測試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5AE40-4720-FC27-17FD-6CC42325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curl 127.0.0.1:32437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3FECED-1E95-FE96-1DCD-05D93407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52750"/>
            <a:ext cx="730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55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265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4111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266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23276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267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6363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268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8467009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269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95896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47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課程資源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479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947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33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2522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3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4888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4502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6137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0620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797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42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4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620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5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262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</a:t>
            </a:r>
            <a:r>
              <a:rPr kumimoji="1" lang="zh-CN" altLang="en-US"/>
              <a:t>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13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5370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288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0442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471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5918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8581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5362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147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6514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8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2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579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34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8727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2052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750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083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664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6665</Words>
  <Application>Microsoft Macintosh PowerPoint</Application>
  <PresentationFormat>寬螢幕</PresentationFormat>
  <Paragraphs>1476</Paragraphs>
  <Slides>269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269</vt:i4>
      </vt:variant>
    </vt:vector>
  </HeadingPairs>
  <TitlesOfParts>
    <vt:vector size="275" baseType="lpstr">
      <vt:lpstr>Microsoft JhengHei</vt:lpstr>
      <vt:lpstr>Arial</vt:lpstr>
      <vt:lpstr>Calibri</vt:lpstr>
      <vt:lpstr>Calibri Light</vt:lpstr>
      <vt:lpstr>Times New Roman</vt:lpstr>
      <vt:lpstr>Office 佈景主題</vt:lpstr>
      <vt:lpstr>GitLab CI/CD與kubernetes持續整合實務班</vt:lpstr>
      <vt:lpstr>課程大綱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K8s deployment YAML -1</vt:lpstr>
      <vt:lpstr>K8s deployment YAML -2</vt:lpstr>
      <vt:lpstr>K8s deployment YAML -3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</vt:lpstr>
      <vt:lpstr>實作: run nginx deployment upgrade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部署 NodePort Service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編輯參數檔</vt:lpstr>
      <vt:lpstr>準備nfs</vt:lpstr>
      <vt:lpstr>部署postgresql</vt:lpstr>
      <vt:lpstr>部署後狀態檢查</vt:lpstr>
      <vt:lpstr>移除</vt:lpstr>
      <vt:lpstr>調整 (升版)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Install gitlab agent server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Install Gitlab CI/CD Kubernetes Runner</vt:lpstr>
      <vt:lpstr>安裝Runner 前準備</vt:lpstr>
      <vt:lpstr>搜尋runner 版本</vt:lpstr>
      <vt:lpstr>Gitlab runner 設定檔 -1</vt:lpstr>
      <vt:lpstr>Gitlab runner 設定檔 -2</vt:lpstr>
      <vt:lpstr>Install gitlab runner on k8s by helm</vt:lpstr>
      <vt:lpstr>確認kubernetes runner 狀態</vt:lpstr>
      <vt:lpstr>Runner 準備完成</vt:lpstr>
      <vt:lpstr>步驟2. 匯入Kube config file</vt:lpstr>
      <vt:lpstr>Kube config file 轉成base64</vt:lpstr>
      <vt:lpstr>設定變數</vt:lpstr>
      <vt:lpstr>設定kubeconfig變數</vt:lpstr>
      <vt:lpstr>變數設定完成</vt:lpstr>
      <vt:lpstr>CI 取用 kubeconfig</vt:lpstr>
      <vt:lpstr>查看CI執行結果結果</vt:lpstr>
      <vt:lpstr>設定dockerhub username and password</vt:lpstr>
      <vt:lpstr>Gitlab CI YAML 說明</vt:lpstr>
      <vt:lpstr>.gitlab-ci.yml sample</vt:lpstr>
      <vt:lpstr>.gitlab-ci.yml Global keyword -1</vt:lpstr>
      <vt:lpstr>.gitlab-ci.yml global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 預設變數</vt:lpstr>
      <vt:lpstr>撰寫 .gitlab-ci.yml</vt:lpstr>
      <vt:lpstr>撰寫gitlab-ci.yml</vt:lpstr>
      <vt:lpstr>執行單元測試</vt:lpstr>
      <vt:lpstr>Job 查看單元測試執行結果</vt:lpstr>
      <vt:lpstr>SonarQube</vt:lpstr>
      <vt:lpstr>Jenkins 驅動 SonarQube</vt:lpstr>
      <vt:lpstr>VM1 上部署SonarQube Server</vt:lpstr>
      <vt:lpstr>SonaQube server頁面</vt:lpstr>
      <vt:lpstr>SonaQube server login</vt:lpstr>
      <vt:lpstr>SonaQube server 頁面</vt:lpstr>
      <vt:lpstr>選擇gitlab project</vt:lpstr>
      <vt:lpstr>取得GitLab personal access token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選擇準備介接sonarqube project</vt:lpstr>
      <vt:lpstr>選擇使用GitLab CI</vt:lpstr>
      <vt:lpstr>選擇Python</vt:lpstr>
      <vt:lpstr>複製projectKey</vt:lpstr>
      <vt:lpstr>編輯sonar-project.properties，替換projectKey</vt:lpstr>
      <vt:lpstr>至gitlab project CI/CD 新增變數</vt:lpstr>
      <vt:lpstr>點擊Generate a token 產生一筆SonarQube token</vt:lpstr>
      <vt:lpstr>SONAR_HOST_URL: http://{VM1 內網 IP}:9000</vt:lpstr>
      <vt:lpstr>設定SONAR_TOKEN</vt:lpstr>
      <vt:lpstr>變數檢查</vt:lpstr>
      <vt:lpstr>檢查Pipeline 執行SonarQube 狀態</vt:lpstr>
      <vt:lpstr>檢查Sonarqube 掃描運行情況</vt:lpstr>
      <vt:lpstr>SonarQube 報告</vt:lpstr>
      <vt:lpstr>SonarQube 報告檢視</vt:lpstr>
      <vt:lpstr>docker build and push</vt:lpstr>
      <vt:lpstr>Docker pipeline 狀態</vt:lpstr>
      <vt:lpstr>至Docker hub 檢查image 上傳</vt:lpstr>
      <vt:lpstr>設定全域變數</vt:lpstr>
      <vt:lpstr>部署 k8s namespace</vt:lpstr>
      <vt:lpstr>部署namespace 說明</vt:lpstr>
      <vt:lpstr>檢查namespace 建立</vt:lpstr>
      <vt:lpstr>平行並行: 部署k8s deployment 與 service</vt:lpstr>
      <vt:lpstr>K8s deployment</vt:lpstr>
      <vt:lpstr>Pipeline deployment</vt:lpstr>
      <vt:lpstr>K8s service</vt:lpstr>
      <vt:lpstr>Job 檢查service狀態</vt:lpstr>
      <vt:lpstr>檢查deployment 與 service </vt:lpstr>
      <vt:lpstr>至VM2 進行連線測試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>Dynabook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周育緯 Yu Wei Chou</dc:creator>
  <cp:lastModifiedBy>育緯 周</cp:lastModifiedBy>
  <cp:revision>148</cp:revision>
  <dcterms:created xsi:type="dcterms:W3CDTF">2022-06-22T04:12:12Z</dcterms:created>
  <dcterms:modified xsi:type="dcterms:W3CDTF">2022-06-27T23:51:21Z</dcterms:modified>
</cp:coreProperties>
</file>